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83" r:id="rId5"/>
    <p:sldId id="259" r:id="rId6"/>
    <p:sldId id="260" r:id="rId7"/>
    <p:sldId id="284" r:id="rId8"/>
    <p:sldId id="261" r:id="rId9"/>
    <p:sldId id="262" r:id="rId10"/>
    <p:sldId id="263" r:id="rId11"/>
    <p:sldId id="264" r:id="rId12"/>
    <p:sldId id="265" r:id="rId13"/>
    <p:sldId id="28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19C"/>
    <a:srgbClr val="358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9"/>
    <p:restoredTop sz="94658"/>
  </p:normalViewPr>
  <p:slideViewPr>
    <p:cSldViewPr snapToGrid="0">
      <p:cViewPr varScale="1">
        <p:scale>
          <a:sx n="120" d="100"/>
          <a:sy n="120" d="100"/>
        </p:scale>
        <p:origin x="3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88B93-C790-8149-9229-76E099915F5D}"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0710D8-93C9-E248-B029-7AA7F8A7DAAE}" type="slidenum">
              <a:rPr lang="en-US" smtClean="0"/>
              <a:t>‹#›</a:t>
            </a:fld>
            <a:endParaRPr lang="en-US"/>
          </a:p>
        </p:txBody>
      </p:sp>
    </p:spTree>
    <p:extLst>
      <p:ext uri="{BB962C8B-B14F-4D97-AF65-F5344CB8AC3E}">
        <p14:creationId xmlns:p14="http://schemas.microsoft.com/office/powerpoint/2010/main" val="184443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compass_title_slide">
    <p:spTree>
      <p:nvGrpSpPr>
        <p:cNvPr id="1" name="Shape 13"/>
        <p:cNvGrpSpPr/>
        <p:nvPr/>
      </p:nvGrpSpPr>
      <p:grpSpPr>
        <a:xfrm>
          <a:off x="0" y="0"/>
          <a:ext cx="0" cy="0"/>
          <a:chOff x="0" y="0"/>
          <a:chExt cx="0" cy="0"/>
        </a:xfrm>
      </p:grpSpPr>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60;p14">
            <a:extLst>
              <a:ext uri="{FF2B5EF4-FFF2-40B4-BE49-F238E27FC236}">
                <a16:creationId xmlns:a16="http://schemas.microsoft.com/office/drawing/2014/main" id="{9097D828-EDDF-001E-47B7-E8DFFC8BED15}"/>
              </a:ext>
            </a:extLst>
          </p:cNvPr>
          <p:cNvSpPr txBox="1">
            <a:spLocks noGrp="1"/>
          </p:cNvSpPr>
          <p:nvPr>
            <p:ph type="title" idx="4294967295"/>
          </p:nvPr>
        </p:nvSpPr>
        <p:spPr>
          <a:xfrm>
            <a:off x="415600" y="593367"/>
            <a:ext cx="113608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 name="Google Shape;61;p14">
            <a:extLst>
              <a:ext uri="{FF2B5EF4-FFF2-40B4-BE49-F238E27FC236}">
                <a16:creationId xmlns:a16="http://schemas.microsoft.com/office/drawing/2014/main" id="{46943B55-597C-8004-BA25-78542BE948E7}"/>
              </a:ext>
            </a:extLst>
          </p:cNvPr>
          <p:cNvSpPr txBox="1">
            <a:spLocks noGrp="1"/>
          </p:cNvSpPr>
          <p:nvPr>
            <p:ph type="body" idx="4294967295"/>
          </p:nvPr>
        </p:nvSpPr>
        <p:spPr>
          <a:xfrm>
            <a:off x="415600" y="1536633"/>
            <a:ext cx="113608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endParaRPr/>
          </a:p>
        </p:txBody>
      </p:sp>
      <p:pic>
        <p:nvPicPr>
          <p:cNvPr id="5" name="Google Shape;62;p14">
            <a:extLst>
              <a:ext uri="{FF2B5EF4-FFF2-40B4-BE49-F238E27FC236}">
                <a16:creationId xmlns:a16="http://schemas.microsoft.com/office/drawing/2014/main" id="{5B03527D-21F7-FB47-90BC-003A00B37720}"/>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7" name="Google Shape;64;p14">
            <a:extLst>
              <a:ext uri="{FF2B5EF4-FFF2-40B4-BE49-F238E27FC236}">
                <a16:creationId xmlns:a16="http://schemas.microsoft.com/office/drawing/2014/main" id="{A4DA16C1-1AD2-4971-409C-0AB24E6F6867}"/>
              </a:ext>
            </a:extLst>
          </p:cNvPr>
          <p:cNvSpPr txBox="1"/>
          <p:nvPr userDrawn="1"/>
        </p:nvSpPr>
        <p:spPr>
          <a:xfrm>
            <a:off x="1294367" y="3429000"/>
            <a:ext cx="10648800" cy="1272167"/>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4267" b="1" dirty="0">
              <a:solidFill>
                <a:schemeClr val="lt1"/>
              </a:solidFill>
            </a:endParaRPr>
          </a:p>
          <a:p>
            <a:pPr marL="0" lvl="0" indent="0" algn="l" rtl="0">
              <a:spcBef>
                <a:spcPts val="0"/>
              </a:spcBef>
              <a:spcAft>
                <a:spcPts val="0"/>
              </a:spcAft>
              <a:buNone/>
            </a:pPr>
            <a:endParaRPr sz="2400" b="1" dirty="0">
              <a:solidFill>
                <a:schemeClr val="lt2"/>
              </a:solidFill>
            </a:endParaRPr>
          </a:p>
        </p:txBody>
      </p:sp>
      <p:sp>
        <p:nvSpPr>
          <p:cNvPr id="8" name="Google Shape;65;p14">
            <a:extLst>
              <a:ext uri="{FF2B5EF4-FFF2-40B4-BE49-F238E27FC236}">
                <a16:creationId xmlns:a16="http://schemas.microsoft.com/office/drawing/2014/main" id="{69659D73-DD5E-F063-E8F0-E25CED442E40}"/>
              </a:ext>
            </a:extLst>
          </p:cNvPr>
          <p:cNvSpPr/>
          <p:nvPr userDrawn="1"/>
        </p:nvSpPr>
        <p:spPr>
          <a:xfrm>
            <a:off x="1390200" y="4955167"/>
            <a:ext cx="3334400" cy="704000"/>
          </a:xfrm>
          <a:prstGeom prst="roundRect">
            <a:avLst>
              <a:gd name="adj" fmla="val 16667"/>
            </a:avLst>
          </a:prstGeom>
          <a:noFill/>
          <a:ln w="9525" cap="flat" cmpd="sng">
            <a:solidFill>
              <a:srgbClr val="3D8ACC"/>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lang="en-US" sz="2400" dirty="0">
              <a:solidFill>
                <a:srgbClr val="FFFFFF"/>
              </a:solidFill>
              <a:latin typeface="DM Sans"/>
              <a:ea typeface="DM Sans"/>
              <a:cs typeface="DM Sans"/>
              <a:sym typeface="DM Sans"/>
            </a:endParaRPr>
          </a:p>
          <a:p>
            <a:pPr marL="0" lvl="0" indent="0" algn="ctr" rtl="0">
              <a:spcBef>
                <a:spcPts val="0"/>
              </a:spcBef>
              <a:spcAft>
                <a:spcPts val="0"/>
              </a:spcAft>
              <a:buNone/>
            </a:pPr>
            <a:r>
              <a:rPr lang="en-US" sz="1800" dirty="0">
                <a:solidFill>
                  <a:srgbClr val="FFFFFF"/>
                </a:solidFill>
                <a:latin typeface="DM Sans"/>
                <a:ea typeface="DM Sans"/>
                <a:cs typeface="DM Sans"/>
                <a:sym typeface="DM Sans"/>
              </a:rPr>
              <a:t>Data Analyst Report</a:t>
            </a:r>
          </a:p>
        </p:txBody>
      </p:sp>
      <p:pic>
        <p:nvPicPr>
          <p:cNvPr id="6" name="Picture 5" descr="A magnifying glass with graph and arrow">
            <a:extLst>
              <a:ext uri="{FF2B5EF4-FFF2-40B4-BE49-F238E27FC236}">
                <a16:creationId xmlns:a16="http://schemas.microsoft.com/office/drawing/2014/main" id="{72D4E376-1737-28DE-5CAB-0AFCA52DF5BF}"/>
              </a:ext>
            </a:extLst>
          </p:cNvPr>
          <p:cNvPicPr>
            <a:picLocks noChangeAspect="1"/>
          </p:cNvPicPr>
          <p:nvPr userDrawn="1"/>
        </p:nvPicPr>
        <p:blipFill>
          <a:blip r:embed="rId3"/>
          <a:stretch>
            <a:fillRect/>
          </a:stretch>
        </p:blipFill>
        <p:spPr>
          <a:xfrm>
            <a:off x="930406" y="409006"/>
            <a:ext cx="1895921" cy="1895921"/>
          </a:xfrm>
          <a:prstGeom prst="rect">
            <a:avLst/>
          </a:prstGeom>
        </p:spPr>
      </p:pic>
    </p:spTree>
    <p:extLst>
      <p:ext uri="{BB962C8B-B14F-4D97-AF65-F5344CB8AC3E}">
        <p14:creationId xmlns:p14="http://schemas.microsoft.com/office/powerpoint/2010/main" val="1900519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userDrawn="1">
  <p:cSld name="general_mini_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528595" y="1650816"/>
            <a:ext cx="3496753" cy="4309829"/>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045BE115-4C19-4102-55E3-C1C7A5202EFB}"/>
              </a:ext>
            </a:extLst>
          </p:cNvPr>
          <p:cNvPicPr>
            <a:picLocks noChangeAspect="1"/>
          </p:cNvPicPr>
          <p:nvPr userDrawn="1"/>
        </p:nvPicPr>
        <p:blipFill>
          <a:blip r:embed="rId2"/>
          <a:stretch>
            <a:fillRect/>
          </a:stretch>
        </p:blipFill>
        <p:spPr>
          <a:xfrm>
            <a:off x="277071" y="227556"/>
            <a:ext cx="681807" cy="681807"/>
          </a:xfrm>
          <a:prstGeom prst="rect">
            <a:avLst/>
          </a:prstGeom>
        </p:spPr>
      </p:pic>
    </p:spTree>
    <p:extLst>
      <p:ext uri="{BB962C8B-B14F-4D97-AF65-F5344CB8AC3E}">
        <p14:creationId xmlns:p14="http://schemas.microsoft.com/office/powerpoint/2010/main" val="87642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executive_contentOnly">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2755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Executive Summary</a:t>
            </a:r>
            <a:endParaRPr dirty="0"/>
          </a:p>
        </p:txBody>
      </p:sp>
      <p:sp>
        <p:nvSpPr>
          <p:cNvPr id="9" name="Google Shape;52;p13">
            <a:extLst>
              <a:ext uri="{FF2B5EF4-FFF2-40B4-BE49-F238E27FC236}">
                <a16:creationId xmlns:a16="http://schemas.microsoft.com/office/drawing/2014/main" id="{EEB41352-3E1F-F106-7B03-C455F9720142}"/>
              </a:ext>
            </a:extLst>
          </p:cNvPr>
          <p:cNvSpPr txBox="1">
            <a:spLocks noGrp="1"/>
          </p:cNvSpPr>
          <p:nvPr>
            <p:ph type="body" idx="1"/>
          </p:nvPr>
        </p:nvSpPr>
        <p:spPr>
          <a:xfrm>
            <a:off x="876189" y="1650340"/>
            <a:ext cx="10304482" cy="4351200"/>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descr="A magnifying glass with graph and arrow&#10;&#10;Description automatically generated">
            <a:extLst>
              <a:ext uri="{FF2B5EF4-FFF2-40B4-BE49-F238E27FC236}">
                <a16:creationId xmlns:a16="http://schemas.microsoft.com/office/drawing/2014/main" id="{9BF65CD2-A7EA-E2D5-87EA-44F4212B95B4}"/>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387446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leftContent_right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86661"/>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sp>
        <p:nvSpPr>
          <p:cNvPr id="9" name="Google Shape;52;p13">
            <a:extLst>
              <a:ext uri="{FF2B5EF4-FFF2-40B4-BE49-F238E27FC236}">
                <a16:creationId xmlns:a16="http://schemas.microsoft.com/office/drawing/2014/main" id="{EEB41352-3E1F-F106-7B03-C455F9720142}"/>
              </a:ext>
            </a:extLst>
          </p:cNvPr>
          <p:cNvSpPr txBox="1">
            <a:spLocks noGrp="1"/>
          </p:cNvSpPr>
          <p:nvPr>
            <p:ph type="body" idx="1"/>
          </p:nvPr>
        </p:nvSpPr>
        <p:spPr>
          <a:xfrm>
            <a:off x="876189" y="1650340"/>
            <a:ext cx="4580394" cy="4351200"/>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descr="A magnifying glass with graph and arrow&#10;&#10;Description automatically generated">
            <a:extLst>
              <a:ext uri="{FF2B5EF4-FFF2-40B4-BE49-F238E27FC236}">
                <a16:creationId xmlns:a16="http://schemas.microsoft.com/office/drawing/2014/main" id="{CCA0A002-67A5-A65C-5155-964E09AB5C50}"/>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315385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table_piePlot">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896343" y="5049078"/>
            <a:ext cx="8347048" cy="1127747"/>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sp>
        <p:nvSpPr>
          <p:cNvPr id="8" name="Google Shape;51;p13">
            <a:extLst>
              <a:ext uri="{FF2B5EF4-FFF2-40B4-BE49-F238E27FC236}">
                <a16:creationId xmlns:a16="http://schemas.microsoft.com/office/drawing/2014/main" id="{F444FCEA-135F-162F-BF24-B9FEB70CBCEF}"/>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pic>
        <p:nvPicPr>
          <p:cNvPr id="2" name="Picture 1" descr="A magnifying glass with graph and arrow&#10;&#10;Description automatically generated">
            <a:extLst>
              <a:ext uri="{FF2B5EF4-FFF2-40B4-BE49-F238E27FC236}">
                <a16:creationId xmlns:a16="http://schemas.microsoft.com/office/drawing/2014/main" id="{AF933C5C-5A5D-91AC-4CAD-682B560C8E11}"/>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89834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barPlot">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2138734" y="5049078"/>
            <a:ext cx="8347048" cy="1127747"/>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E7E146FD-599B-85AE-3DAB-26E0C569A849}"/>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2003246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divider_whit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2755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1;p13">
            <a:extLst>
              <a:ext uri="{FF2B5EF4-FFF2-40B4-BE49-F238E27FC236}">
                <a16:creationId xmlns:a16="http://schemas.microsoft.com/office/drawing/2014/main" id="{83B49EB0-AF7C-86DE-5841-EBCC029CCB6E}"/>
              </a:ext>
            </a:extLst>
          </p:cNvPr>
          <p:cNvSpPr txBox="1">
            <a:spLocks/>
          </p:cNvSpPr>
          <p:nvPr userDrawn="1"/>
        </p:nvSpPr>
        <p:spPr>
          <a:xfrm>
            <a:off x="1169126" y="3085255"/>
            <a:ext cx="9718607" cy="763600"/>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a:endParaRPr lang="en-US" dirty="0"/>
          </a:p>
        </p:txBody>
      </p:sp>
      <p:pic>
        <p:nvPicPr>
          <p:cNvPr id="8" name="Picture 7" descr="A magnifying glass with graph and arrow&#10;&#10;Description automatically generated">
            <a:extLst>
              <a:ext uri="{FF2B5EF4-FFF2-40B4-BE49-F238E27FC236}">
                <a16:creationId xmlns:a16="http://schemas.microsoft.com/office/drawing/2014/main" id="{66EAEB92-D0A9-A1D6-776C-652678DCC0FE}"/>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49839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Sampl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89A313-6A9E-74BE-0BE6-A5384A8CB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9700" y="6414294"/>
            <a:ext cx="1892300" cy="354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DCA3F3E-06EC-560F-DFB4-8ED0A8A51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58511"/>
            <a:ext cx="1913053" cy="59948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9">
            <a:extLst>
              <a:ext uri="{FF2B5EF4-FFF2-40B4-BE49-F238E27FC236}">
                <a16:creationId xmlns:a16="http://schemas.microsoft.com/office/drawing/2014/main" id="{46600205-C24B-D72A-6CC1-EDF87E40EF73}"/>
              </a:ext>
            </a:extLst>
          </p:cNvPr>
          <p:cNvSpPr/>
          <p:nvPr userDrawn="1"/>
        </p:nvSpPr>
        <p:spPr>
          <a:xfrm>
            <a:off x="1310784" y="0"/>
            <a:ext cx="9570431" cy="6858000"/>
          </a:xfrm>
          <a:custGeom>
            <a:avLst/>
            <a:gdLst/>
            <a:ahLst/>
            <a:cxnLst/>
            <a:rect l="l" t="t" r="r" b="b"/>
            <a:pathLst>
              <a:path w="7187261" h="5150263" extrusionOk="0">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14;p19">
            <a:extLst>
              <a:ext uri="{FF2B5EF4-FFF2-40B4-BE49-F238E27FC236}">
                <a16:creationId xmlns:a16="http://schemas.microsoft.com/office/drawing/2014/main" id="{9804ED73-3383-FEE6-E15A-E871D9BD6BDB}"/>
              </a:ext>
            </a:extLst>
          </p:cNvPr>
          <p:cNvSpPr txBox="1">
            <a:spLocks noGrp="1"/>
          </p:cNvSpPr>
          <p:nvPr>
            <p:ph type="ctrTitle"/>
          </p:nvPr>
        </p:nvSpPr>
        <p:spPr>
          <a:xfrm>
            <a:off x="2558716" y="955309"/>
            <a:ext cx="7074568" cy="28989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6600" dirty="0">
                <a:solidFill>
                  <a:srgbClr val="FFFFFF"/>
                </a:solidFill>
              </a:rPr>
              <a:t>DESCRIBING THE SAMPLE</a:t>
            </a:r>
            <a:endParaRPr dirty="0"/>
          </a:p>
        </p:txBody>
      </p:sp>
      <p:sp>
        <p:nvSpPr>
          <p:cNvPr id="15" name="Google Shape;115;p19">
            <a:extLst>
              <a:ext uri="{FF2B5EF4-FFF2-40B4-BE49-F238E27FC236}">
                <a16:creationId xmlns:a16="http://schemas.microsoft.com/office/drawing/2014/main" id="{8283B425-DF01-32B2-8323-D0A1BE015963}"/>
              </a:ext>
            </a:extLst>
          </p:cNvPr>
          <p:cNvSpPr/>
          <p:nvPr userDrawn="1"/>
        </p:nvSpPr>
        <p:spPr>
          <a:xfrm>
            <a:off x="3974206" y="4173498"/>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4700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Open">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89A313-6A9E-74BE-0BE6-A5384A8CB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9700" y="6414294"/>
            <a:ext cx="1892300" cy="354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DCA3F3E-06EC-560F-DFB4-8ED0A8A51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58511"/>
            <a:ext cx="1913053" cy="59948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9">
            <a:extLst>
              <a:ext uri="{FF2B5EF4-FFF2-40B4-BE49-F238E27FC236}">
                <a16:creationId xmlns:a16="http://schemas.microsoft.com/office/drawing/2014/main" id="{46600205-C24B-D72A-6CC1-EDF87E40EF73}"/>
              </a:ext>
            </a:extLst>
          </p:cNvPr>
          <p:cNvSpPr/>
          <p:nvPr userDrawn="1"/>
        </p:nvSpPr>
        <p:spPr>
          <a:xfrm>
            <a:off x="1310784" y="0"/>
            <a:ext cx="9570431" cy="6858000"/>
          </a:xfrm>
          <a:custGeom>
            <a:avLst/>
            <a:gdLst/>
            <a:ahLst/>
            <a:cxnLst/>
            <a:rect l="l" t="t" r="r" b="b"/>
            <a:pathLst>
              <a:path w="7187261" h="5150263" extrusionOk="0">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14;p19">
            <a:extLst>
              <a:ext uri="{FF2B5EF4-FFF2-40B4-BE49-F238E27FC236}">
                <a16:creationId xmlns:a16="http://schemas.microsoft.com/office/drawing/2014/main" id="{9804ED73-3383-FEE6-E15A-E871D9BD6BDB}"/>
              </a:ext>
            </a:extLst>
          </p:cNvPr>
          <p:cNvSpPr txBox="1">
            <a:spLocks noGrp="1"/>
          </p:cNvSpPr>
          <p:nvPr>
            <p:ph type="ctrTitle"/>
          </p:nvPr>
        </p:nvSpPr>
        <p:spPr>
          <a:xfrm>
            <a:off x="2558716" y="955309"/>
            <a:ext cx="7074568" cy="2898975"/>
          </a:xfrm>
          <a:prstGeom prst="rect">
            <a:avLst/>
          </a:prstGeom>
          <a:noFill/>
          <a:ln>
            <a:noFill/>
          </a:ln>
        </p:spPr>
        <p:txBody>
          <a:bodyPr spcFirstLastPara="1" wrap="square" lIns="91425" tIns="45700" rIns="91425" bIns="45700" anchor="b" anchorCtr="0">
            <a:normAutofit/>
          </a:bodyPr>
          <a:lstStyle>
            <a:lvl1pPr>
              <a:defRPr sz="6600">
                <a:solidFill>
                  <a:schemeClr val="bg1"/>
                </a:solidFill>
              </a:defRPr>
            </a:lvl1pPr>
          </a:lstStyle>
          <a:p>
            <a:pPr marL="0" lvl="0" indent="0" algn="ctr" rtl="0">
              <a:lnSpc>
                <a:spcPct val="90000"/>
              </a:lnSpc>
              <a:spcBef>
                <a:spcPts val="0"/>
              </a:spcBef>
              <a:spcAft>
                <a:spcPts val="0"/>
              </a:spcAft>
              <a:buClr>
                <a:schemeClr val="dk1"/>
              </a:buClr>
              <a:buSzPts val="6000"/>
              <a:buFont typeface="Calibri"/>
              <a:buNone/>
            </a:pPr>
            <a:endParaRPr lang="en-US" dirty="0"/>
          </a:p>
        </p:txBody>
      </p:sp>
      <p:sp>
        <p:nvSpPr>
          <p:cNvPr id="15" name="Google Shape;115;p19">
            <a:extLst>
              <a:ext uri="{FF2B5EF4-FFF2-40B4-BE49-F238E27FC236}">
                <a16:creationId xmlns:a16="http://schemas.microsoft.com/office/drawing/2014/main" id="{8283B425-DF01-32B2-8323-D0A1BE015963}"/>
              </a:ext>
            </a:extLst>
          </p:cNvPr>
          <p:cNvSpPr/>
          <p:nvPr userDrawn="1"/>
        </p:nvSpPr>
        <p:spPr>
          <a:xfrm>
            <a:off x="3974206" y="4173498"/>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0750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general_leftContent_right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528595" y="1650816"/>
            <a:ext cx="3496753" cy="4309829"/>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427CCA82-3966-B3A8-2F8B-E559EE461740}"/>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264952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09951-0734-979C-E379-9F631250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46F73-574C-6B65-A17E-4E44545631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03118-0EE2-0E2E-060C-6518E174C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3AA43F-FC81-4843-B18D-A93482FF911D}" type="datetimeFigureOut">
              <a:rPr lang="en-US" smtClean="0"/>
              <a:t>10/13/24</a:t>
            </a:fld>
            <a:endParaRPr lang="en-US"/>
          </a:p>
        </p:txBody>
      </p:sp>
      <p:sp>
        <p:nvSpPr>
          <p:cNvPr id="5" name="Footer Placeholder 4">
            <a:extLst>
              <a:ext uri="{FF2B5EF4-FFF2-40B4-BE49-F238E27FC236}">
                <a16:creationId xmlns:a16="http://schemas.microsoft.com/office/drawing/2014/main" id="{B066E2D2-D15C-6027-4864-EB26782676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565923-AB8E-2EBC-54E1-128D0A7B2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EB1B2-3261-734F-9F93-5AD3D0D4D04D}" type="slidenum">
              <a:rPr lang="en-US" smtClean="0"/>
              <a:t>‹#›</a:t>
            </a:fld>
            <a:endParaRPr lang="en-US"/>
          </a:p>
        </p:txBody>
      </p:sp>
    </p:spTree>
    <p:extLst>
      <p:ext uri="{BB962C8B-B14F-4D97-AF65-F5344CB8AC3E}">
        <p14:creationId xmlns:p14="http://schemas.microsoft.com/office/powerpoint/2010/main" val="313870736"/>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73" r:id="rId3"/>
    <p:sldLayoutId id="2147483674" r:id="rId4"/>
    <p:sldLayoutId id="2147483675" r:id="rId5"/>
    <p:sldLayoutId id="2147483679" r:id="rId6"/>
    <p:sldLayoutId id="2147483677" r:id="rId7"/>
    <p:sldLayoutId id="2147483678" r:id="rId8"/>
    <p:sldLayoutId id="2147483676"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m_2_text_location"/>
          <p:cNvSpPr>
            <a:spLocks noGrp="1"/>
          </p:cNvSpPr>
          <p:nvPr>
            <p:ph/>
          </p:nvPr>
        </p:nvSpPr>
        <p:spPr>
          <a:xfrm>
            <a:off x="1371600" y="3566160"/>
            <a:ext cx="7315200" cy="1828800"/>
          </a:xfrm>
        </p:spPr>
        <p:txBody>
          <a:bodyPr/>
          <a:lstStyle/>
          <a:p>
            <a:pPr marL="0" marR="0" algn="l">
              <a:lnSpc>
                <a:spcPct val="100000"/>
              </a:lnSpc>
              <a:spcBef>
                <a:spcPts val="0"/>
              </a:spcBef>
              <a:spcAft>
                <a:spcPts val="0"/>
              </a:spcAft>
              <a:buNone/>
            </a:pPr>
            <a:r>
              <a:rPr sz="4000" b="1" i="0" u="none" cap="none">
                <a:solidFill>
                  <a:srgbClr val="FFFFFF">
                    <a:alpha val="100000"/>
                  </a:srgbClr>
                </a:solidFill>
                <a:latin typeface="Arial"/>
                <a:cs typeface="Arial"/>
                <a:sym typeface="Arial"/>
              </a:rPr>
              <a:t>Cyclist</a:t>
            </a:r>
          </a:p>
        </p:txBody>
      </p:sp>
      <p:sp>
        <p:nvSpPr>
          <p:cNvPr id="3" name="compass_text_location"/>
          <p:cNvSpPr>
            <a:spLocks noGrp="1"/>
          </p:cNvSpPr>
          <p:nvPr>
            <p:ph/>
          </p:nvPr>
        </p:nvSpPr>
        <p:spPr>
          <a:xfrm>
            <a:off x="1371600" y="4206240"/>
            <a:ext cx="4572000" cy="1828800"/>
          </a:xfrm>
        </p:spPr>
        <p:txBody>
          <a:bodyPr/>
          <a:lstStyle/>
          <a:p>
            <a:pPr marL="0" marR="0" algn="l">
              <a:lnSpc>
                <a:spcPct val="100000"/>
              </a:lnSpc>
              <a:spcBef>
                <a:spcPts val="0"/>
              </a:spcBef>
              <a:spcAft>
                <a:spcPts val="0"/>
              </a:spcAft>
              <a:buNone/>
            </a:pPr>
            <a:r>
              <a:rPr sz="2200" b="1" i="0" u="none" cap="none">
                <a:solidFill>
                  <a:srgbClr val="FFFFFF">
                    <a:alpha val="100000"/>
                  </a:srgbClr>
                </a:solidFill>
                <a:latin typeface="Arial"/>
                <a:cs typeface="Arial"/>
                <a:sym typeface="Arial"/>
              </a:rPr>
              <a:t>Marketing Report</a:t>
            </a:r>
          </a:p>
        </p:txBody>
      </p:sp>
      <p:sp>
        <p:nvSpPr>
          <p:cNvPr id="4" name="powered_text_location"/>
          <p:cNvSpPr>
            <a:spLocks noGrp="1"/>
          </p:cNvSpPr>
          <p:nvPr>
            <p:ph/>
          </p:nvPr>
        </p:nvSpPr>
        <p:spPr>
          <a:xfrm>
            <a:off x="3758184" y="4343400"/>
            <a:ext cx="4572000" cy="457200"/>
          </a:xfrm>
        </p:spPr>
        <p:txBody>
          <a:bodyPr/>
          <a:lstStyle/>
          <a:p>
            <a:pPr marL="0" marR="0" algn="l">
              <a:lnSpc>
                <a:spcPct val="100000"/>
              </a:lnSpc>
              <a:spcBef>
                <a:spcPts val="0"/>
              </a:spcBef>
              <a:spcAft>
                <a:spcPts val="0"/>
              </a:spcAft>
              <a:buNone/>
            </a:pPr>
            <a:r>
              <a:rPr sz="1300" b="1" i="0" u="none" cap="none">
                <a:solidFill>
                  <a:srgbClr val="FFFFFF">
                    <a:alpha val="100000"/>
                  </a:srgbClr>
                </a:solidFill>
                <a:latin typeface="Arial"/>
                <a:cs typeface="Arial"/>
                <a:sym typeface="Arial"/>
              </a:rPr>
              <a:t>by Daniel Buron</a:t>
            </a:r>
          </a:p>
        </p:txBody>
      </p:sp>
      <p:sp>
        <p:nvSpPr>
          <p:cNvPr id="5" name="date_text_location"/>
          <p:cNvSpPr>
            <a:spLocks noGrp="1"/>
          </p:cNvSpPr>
          <p:nvPr>
            <p:ph/>
          </p:nvPr>
        </p:nvSpPr>
        <p:spPr>
          <a:xfrm>
            <a:off x="1417320" y="5001768"/>
            <a:ext cx="3291840" cy="914400"/>
          </a:xfrm>
        </p:spPr>
        <p:txBody>
          <a:bodyPr/>
          <a:lstStyle/>
          <a:p>
            <a:pPr marL="0" marR="0" algn="ctr">
              <a:lnSpc>
                <a:spcPct val="100000"/>
              </a:lnSpc>
              <a:spcBef>
                <a:spcPts val="0"/>
              </a:spcBef>
              <a:spcAft>
                <a:spcPts val="0"/>
              </a:spcAft>
              <a:buNone/>
            </a:pPr>
            <a:r>
              <a:rPr sz="1800" b="0" i="0" u="none" cap="none">
                <a:solidFill>
                  <a:srgbClr val="FFFFFF">
                    <a:alpha val="100000"/>
                  </a:srgbClr>
                </a:solidFill>
                <a:latin typeface="DM Sans"/>
                <a:cs typeface="DM Sans"/>
                <a:sym typeface="DM Sans"/>
              </a:rPr>
              <a:t>October 2024</a:t>
            </a:r>
          </a:p>
        </p:txBody>
      </p:sp>
    </p:spTree>
    <p:extLst>
      <p:ext uri="{BB962C8B-B14F-4D97-AF65-F5344CB8AC3E}">
        <p14:creationId xmlns:p14="http://schemas.microsoft.com/office/powerpoint/2010/main" val="1499972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Analysis: Weekend Casual Riders</a:t>
            </a:r>
          </a:p>
        </p:txBody>
      </p:sp>
      <p:sp>
        <p:nvSpPr>
          <p:cNvPr id="3" name="Content Placeholder 2"/>
          <p:cNvSpPr>
            <a:spLocks noGrp="1"/>
          </p:cNvSpPr>
          <p:nvPr>
            <p:ph/>
          </p:nvPr>
        </p:nvSpPr>
        <p:spPr>
          <a:xfrm>
            <a:off x="2734056" y="5358384"/>
            <a:ext cx="7059168" cy="1335024"/>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On Saturday and Sunday, 10m - 20m and 20m - 60m ride lengths have the highest number of rides.
• Ride lengths of 10m - 20m and 5m - 10m ride have the highest number of rides on Friday.</a:t>
            </a:r>
          </a:p>
        </p:txBody>
      </p:sp>
      <p:pic>
        <p:nvPicPr>
          <p:cNvPr id="4" name="Content Placeholder 3"/>
          <p:cNvPicPr>
            <a:picLocks noGrp="1"/>
          </p:cNvPicPr>
          <p:nvPr>
            <p:ph/>
          </p:nvPr>
        </p:nvPicPr>
        <p:blipFill>
          <a:blip r:embed="rId2" cstate="print"/>
          <a:stretch>
            <a:fillRect/>
          </a:stretch>
        </p:blipFill>
        <p:spPr>
          <a:xfrm>
            <a:off x="5111496" y="1600200"/>
            <a:ext cx="6400800" cy="3657600"/>
          </a:xfrm>
          <a:prstGeom prst="rect">
            <a:avLst/>
          </a:prstGeom>
        </p:spPr>
      </p:pic>
      <p:graphicFrame>
        <p:nvGraphicFramePr>
          <p:cNvPr id="5" name="Table 4"/>
          <p:cNvGraphicFramePr>
            <a:graphicFrameLocks noGrp="1"/>
          </p:cNvGraphicFramePr>
          <p:nvPr/>
        </p:nvGraphicFramePr>
        <p:xfrm>
          <a:off x="676656" y="1847088"/>
          <a:ext cx="3931920" cy="2819400"/>
        </p:xfrm>
        <a:graphic>
          <a:graphicData uri="http://schemas.openxmlformats.org/drawingml/2006/table">
            <a:tbl>
              <a:tblPr/>
              <a:tblGrid>
                <a:gridCol w="914400">
                  <a:extLst>
                    <a:ext uri="{9D8B030D-6E8A-4147-A177-3AD203B41FA5}">
                      <a16:colId xmlns:a16="http://schemas.microsoft.com/office/drawing/2014/main" val="20000"/>
                    </a:ext>
                  </a:extLst>
                </a:gridCol>
                <a:gridCol w="100584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Interval</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Friday</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Saturday</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Sunday</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5s to 30s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3,642</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5,227</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4,294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30s to 2m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6,086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9,011</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7,409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2m to 5m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33,275</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33,913</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29,402</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5m to 10m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74,366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86,269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71,608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10m to 20m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82,533</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118,181</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98,685</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20m to 60m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64,210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112,930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97,326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6"/>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60m to 120m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10,797</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22,076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21,039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7"/>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over 120m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3,591</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6,708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6,162</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Analysis: Seasonal</a:t>
            </a:r>
          </a:p>
        </p:txBody>
      </p:sp>
      <p:sp>
        <p:nvSpPr>
          <p:cNvPr id="3" name="Content Placeholder 2"/>
          <p:cNvSpPr>
            <a:spLocks noGrp="1"/>
          </p:cNvSpPr>
          <p:nvPr>
            <p:ph/>
          </p:nvPr>
        </p:nvSpPr>
        <p:spPr>
          <a:xfrm>
            <a:off x="548640" y="4937760"/>
            <a:ext cx="5614416" cy="1335024"/>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August, July, September, and May had the highest rider counts for Casual and Member riders.
• July and August 2023 were the months with the highest rider counts and 10m – 20m, 20m – 60m and 5m - 10m were the most common length of rides during those months.</a:t>
            </a:r>
          </a:p>
        </p:txBody>
      </p:sp>
      <p:pic>
        <p:nvPicPr>
          <p:cNvPr id="4" name="Content Placeholder 3"/>
          <p:cNvPicPr>
            <a:picLocks noGrp="1"/>
          </p:cNvPicPr>
          <p:nvPr>
            <p:ph/>
          </p:nvPr>
        </p:nvPicPr>
        <p:blipFill>
          <a:blip r:embed="rId2" cstate="print"/>
          <a:stretch>
            <a:fillRect/>
          </a:stretch>
        </p:blipFill>
        <p:spPr>
          <a:xfrm>
            <a:off x="210312" y="2340864"/>
            <a:ext cx="5952744" cy="2331720"/>
          </a:xfrm>
          <a:prstGeom prst="rect">
            <a:avLst/>
          </a:prstGeom>
        </p:spPr>
      </p:pic>
      <p:pic>
        <p:nvPicPr>
          <p:cNvPr id="5" name="Content Placeholder 4"/>
          <p:cNvPicPr>
            <a:picLocks noGrp="1"/>
          </p:cNvPicPr>
          <p:nvPr>
            <p:ph/>
          </p:nvPr>
        </p:nvPicPr>
        <p:blipFill>
          <a:blip r:embed="rId3" cstate="print"/>
          <a:stretch>
            <a:fillRect/>
          </a:stretch>
        </p:blipFill>
        <p:spPr>
          <a:xfrm>
            <a:off x="6455664" y="1627632"/>
            <a:ext cx="5596128" cy="40050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Analysis: Popular Routes</a:t>
            </a:r>
          </a:p>
        </p:txBody>
      </p:sp>
      <p:sp>
        <p:nvSpPr>
          <p:cNvPr id="3" name="Content Placeholder 2"/>
          <p:cNvSpPr>
            <a:spLocks noGrp="1"/>
          </p:cNvSpPr>
          <p:nvPr>
            <p:ph/>
          </p:nvPr>
        </p:nvSpPr>
        <p:spPr>
          <a:xfrm>
            <a:off x="1947672" y="5477256"/>
            <a:ext cx="8293608" cy="1335024"/>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The above tables display the Top 5 Routes for Casual and Member riders along with the average ride length per route.
• Casual riders have longer average ride lengths on their top 5 most popular routes than Member riders.
• If data collection is accurate, it appears that it's popular for Casual riders to start and end at the same station, suggesting they are touring a specific area at leisure rather than commuting purposes.
• A large amount of Start and End Station data for both Member and Casual riders is missing, suggesting a data collection issue that requires further investigation.</a:t>
            </a:r>
          </a:p>
        </p:txBody>
      </p:sp>
      <p:sp>
        <p:nvSpPr>
          <p:cNvPr id="4" name="Content Placeholder 3"/>
          <p:cNvSpPr>
            <a:spLocks noGrp="1"/>
          </p:cNvSpPr>
          <p:nvPr>
            <p:ph/>
          </p:nvPr>
        </p:nvSpPr>
        <p:spPr>
          <a:xfrm>
            <a:off x="1691640" y="1636776"/>
            <a:ext cx="2651760" cy="365760"/>
          </a:xfrm>
        </p:spPr>
        <p:txBody>
          <a:bodyPr/>
          <a:lstStyle/>
          <a:p>
            <a:pPr marL="0" marR="0" algn="l">
              <a:lnSpc>
                <a:spcPct val="100000"/>
              </a:lnSpc>
              <a:spcBef>
                <a:spcPts val="0"/>
              </a:spcBef>
              <a:spcAft>
                <a:spcPts val="0"/>
              </a:spcAft>
              <a:buNone/>
            </a:pPr>
            <a:r>
              <a:rPr sz="1200" b="1" i="0" u="none" cap="none">
                <a:solidFill>
                  <a:srgbClr val="000000">
                    <a:alpha val="100000"/>
                  </a:srgbClr>
                </a:solidFill>
                <a:latin typeface="Arial"/>
                <a:cs typeface="Arial"/>
                <a:sym typeface="Arial"/>
              </a:rPr>
              <a:t>Top 5 Route Counts: Casual</a:t>
            </a:r>
          </a:p>
        </p:txBody>
      </p:sp>
      <p:graphicFrame>
        <p:nvGraphicFramePr>
          <p:cNvPr id="5" name="Table 4"/>
          <p:cNvGraphicFramePr>
            <a:graphicFrameLocks noGrp="1"/>
          </p:cNvGraphicFramePr>
          <p:nvPr/>
        </p:nvGraphicFramePr>
        <p:xfrm>
          <a:off x="640080" y="2020824"/>
          <a:ext cx="4754880" cy="31089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Start Station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End Station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Route Count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Avg. Ride Length (minutes)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Unknown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Unknown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152,418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12.4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Streeter Dr &amp; Grand Ave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Streeter Dr &amp; Grand Ave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8,745</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38.4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DuSable Lake Shore Dr &amp; Monroe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DuSable Lake Shore Dr &amp; Monroe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7,328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34.8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DuSable Lake Shore Dr &amp; Monroe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Streeter Dr &amp; Grand Ave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4,807</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27.2</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Michigan Ave &amp; Oak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Michigan Ave &amp; Oak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4,394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48.7</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bl>
          </a:graphicData>
        </a:graphic>
      </p:graphicFrame>
      <p:sp>
        <p:nvSpPr>
          <p:cNvPr id="6" name="Content Placeholder 5"/>
          <p:cNvSpPr>
            <a:spLocks noGrp="1"/>
          </p:cNvSpPr>
          <p:nvPr>
            <p:ph/>
          </p:nvPr>
        </p:nvSpPr>
        <p:spPr>
          <a:xfrm>
            <a:off x="7507224" y="1819656"/>
            <a:ext cx="2990088" cy="365760"/>
          </a:xfrm>
        </p:spPr>
        <p:txBody>
          <a:bodyPr/>
          <a:lstStyle/>
          <a:p>
            <a:pPr marL="0" marR="0" algn="l">
              <a:lnSpc>
                <a:spcPct val="100000"/>
              </a:lnSpc>
              <a:spcBef>
                <a:spcPts val="0"/>
              </a:spcBef>
              <a:spcAft>
                <a:spcPts val="0"/>
              </a:spcAft>
              <a:buNone/>
            </a:pPr>
            <a:r>
              <a:rPr sz="1200" b="1" i="0" u="none" cap="none">
                <a:solidFill>
                  <a:srgbClr val="000000">
                    <a:alpha val="100000"/>
                  </a:srgbClr>
                </a:solidFill>
                <a:latin typeface="Arial"/>
                <a:cs typeface="Arial"/>
                <a:sym typeface="Arial"/>
              </a:rPr>
              <a:t>Top 5 Route Counts: Member</a:t>
            </a:r>
          </a:p>
        </p:txBody>
      </p:sp>
      <p:graphicFrame>
        <p:nvGraphicFramePr>
          <p:cNvPr id="7" name="Table 6"/>
          <p:cNvGraphicFramePr>
            <a:graphicFrameLocks noGrp="1"/>
          </p:cNvGraphicFramePr>
          <p:nvPr/>
        </p:nvGraphicFramePr>
        <p:xfrm>
          <a:off x="6620256" y="2185416"/>
          <a:ext cx="4754880" cy="277368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005840">
                  <a:extLst>
                    <a:ext uri="{9D8B030D-6E8A-4147-A177-3AD203B41FA5}">
                      <a16:colId xmlns:a16="http://schemas.microsoft.com/office/drawing/2014/main" val="20002"/>
                    </a:ext>
                  </a:extLst>
                </a:gridCol>
                <a:gridCol w="1005840">
                  <a:extLst>
                    <a:ext uri="{9D8B030D-6E8A-4147-A177-3AD203B41FA5}">
                      <a16:colId xmlns:a16="http://schemas.microsoft.com/office/drawing/2014/main" val="20003"/>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Start Station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End Station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Route Count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Avg. Ride Length (minutes)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Unknown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Unknown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208,253</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11.9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Calumet Ave &amp; 33rd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State St &amp; 33rd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5,680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State St &amp; 33rd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Calumet Ave &amp; 33rd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5,674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4.5</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Ellis Ave &amp; 60th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University Ave &amp; 57th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4,074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University Ave &amp; 57th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Ellis Ave &amp; 60th St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4,067</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CONCLUSION</a:t>
            </a:r>
            <a:endParaRPr dirty="0"/>
          </a:p>
        </p:txBody>
      </p:sp>
    </p:spTree>
    <p:extLst>
      <p:ext uri="{BB962C8B-B14F-4D97-AF65-F5344CB8AC3E}">
        <p14:creationId xmlns:p14="http://schemas.microsoft.com/office/powerpoint/2010/main" val="352925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p:nvPr>
        </p:nvSpPr>
        <p:spPr>
          <a:xfrm>
            <a:off x="1169127" y="217396"/>
            <a:ext cx="9718607" cy="763600"/>
          </a:xfrm>
        </p:spPr>
        <p:txBody>
          <a:bodyPr/>
          <a:lstStyle/>
          <a:p>
            <a:pPr marL="0" marR="0" algn="l">
              <a:lnSpc>
                <a:spcPct val="100000"/>
              </a:lnSpc>
              <a:spcBef>
                <a:spcPts val="0"/>
              </a:spcBef>
              <a:spcAft>
                <a:spcPts val="0"/>
              </a:spcAft>
              <a:buNone/>
            </a:pPr>
            <a:r>
              <a:rPr lang="en-US" dirty="0"/>
              <a:t>CONCLUSION</a:t>
            </a:r>
            <a:endParaRPr dirty="0"/>
          </a:p>
        </p:txBody>
      </p:sp>
      <p:sp>
        <p:nvSpPr>
          <p:cNvPr id="3" name="conclusion_description_location"/>
          <p:cNvSpPr>
            <a:spLocks noGrp="1"/>
          </p:cNvSpPr>
          <p:nvPr>
            <p:ph/>
          </p:nvPr>
        </p:nvSpPr>
        <p:spPr>
          <a:xfrm>
            <a:off x="502920" y="1508760"/>
            <a:ext cx="10972800" cy="4572000"/>
          </a:xfrm>
        </p:spPr>
        <p:txBody>
          <a:bodyPr/>
          <a:lstStyle/>
          <a:p>
            <a:pPr marL="0" marR="0" algn="l">
              <a:lnSpc>
                <a:spcPct val="100000"/>
              </a:lnSpc>
              <a:spcBef>
                <a:spcPts val="0"/>
              </a:spcBef>
              <a:spcAft>
                <a:spcPts val="0"/>
              </a:spcAft>
              <a:buNone/>
            </a:pPr>
            <a:r>
              <a:rPr sz="1200" b="1" i="0" u="none" cap="none">
                <a:solidFill>
                  <a:srgbClr val="000000">
                    <a:alpha val="100000"/>
                  </a:srgbClr>
                </a:solidFill>
                <a:latin typeface="Arial"/>
                <a:cs typeface="Arial"/>
                <a:sym typeface="Arial"/>
              </a:rPr>
              <a:t>Key Findings
</a:t>
            </a:r>
            <a:r>
              <a:rPr sz="1200" b="0" i="0" u="none" cap="none">
                <a:solidFill>
                  <a:srgbClr val="000000">
                    <a:alpha val="100000"/>
                  </a:srgbClr>
                </a:solidFill>
                <a:latin typeface="Arial"/>
                <a:cs typeface="Arial"/>
                <a:sym typeface="Arial"/>
              </a:rPr>
              <a:t>• Casual riders have the highest number of rides on Friday (278,989), Saturday (395,033), and Sunday (336,459), while member riders peak on Tuesday (550,297), Wednesday (566,186), and Thursday (558,780).
• Casual riders show increased activity on Saturdays and Sundays, particularly for ride lengths between 10-20 minutes and 20-60 minutes.
• The highest rider counts for both casual and member riders occur in August, July, September, May, and June.
</a:t>
            </a:r>
            <a:r>
              <a:rPr sz="1200" b="1" i="0" u="none" cap="none">
                <a:solidFill>
                  <a:srgbClr val="000000">
                    <a:alpha val="100000"/>
                  </a:srgbClr>
                </a:solidFill>
                <a:latin typeface="Arial"/>
                <a:cs typeface="Arial"/>
                <a:sym typeface="Arial"/>
              </a:rPr>
              <a:t>Recommendations
</a:t>
            </a:r>
            <a:r>
              <a:rPr sz="1200" b="0" i="0" u="none" cap="none">
                <a:solidFill>
                  <a:srgbClr val="000000">
                    <a:alpha val="100000"/>
                  </a:srgbClr>
                </a:solidFill>
                <a:latin typeface="Arial"/>
                <a:cs typeface="Arial"/>
                <a:sym typeface="Arial"/>
              </a:rPr>
              <a:t>• Target marketing efforts on weekends (Saturday and Sunday) and Fridays, when casual riders are most active.
• Prepare campaigns for August, July, September, May, and June to align with peak casual rider activity.
• Gear marketing initiatives towards the most frequent ride lengths for casual riders: 10-20 minutes, 20-60 minutes, and 5-10 minutes.
• Enhance marketing at popular stations and routes frequented by casual riders, like Streeter Dr &amp; Grand Ave and DuSable Lake Shore Dr &amp; Monroe St.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Business Task</a:t>
            </a:r>
          </a:p>
        </p:txBody>
      </p:sp>
      <p:sp>
        <p:nvSpPr>
          <p:cNvPr id="3" name="executiveDescription_contentOnly_location"/>
          <p:cNvSpPr>
            <a:spLocks noGrp="1"/>
          </p:cNvSpPr>
          <p:nvPr>
            <p:ph/>
          </p:nvPr>
        </p:nvSpPr>
        <p:spPr>
          <a:xfrm>
            <a:off x="502920" y="1728216"/>
            <a:ext cx="10972800" cy="4572000"/>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The task is to analyze Cyclistic's historical bike trip data to identify differences in usage patterns between annual members and casual riders, in order to provide insights that can be leveraged to convert more casual riders into annual members. This analysis will focus on key metrics such as ride length, trip frequency, time of usage, and popular routes, aiming to reveal distinctive behaviors and preferences that can inform targeted marketing strategies.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17396"/>
            <a:ext cx="9718607" cy="763600"/>
          </a:xfrm>
        </p:spPr>
        <p:txBody>
          <a:bodyPr/>
          <a:lstStyle/>
          <a:p>
            <a:pPr marL="0" marR="0" algn="l">
              <a:lnSpc>
                <a:spcPct val="100000"/>
              </a:lnSpc>
              <a:spcBef>
                <a:spcPts val="0"/>
              </a:spcBef>
              <a:spcAft>
                <a:spcPts val="0"/>
              </a:spcAft>
              <a:buNone/>
            </a:pPr>
            <a:r>
              <a:t>Descriptive Statistics</a:t>
            </a:r>
          </a:p>
        </p:txBody>
      </p:sp>
      <p:graphicFrame>
        <p:nvGraphicFramePr>
          <p:cNvPr id="3" name="demographics_table_location"/>
          <p:cNvGraphicFramePr>
            <a:graphicFrameLocks noGrp="1"/>
          </p:cNvGraphicFramePr>
          <p:nvPr/>
        </p:nvGraphicFramePr>
        <p:xfrm>
          <a:off x="1911096" y="2194560"/>
          <a:ext cx="3200400" cy="176784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Metric</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Value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Start Date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July 01, 2023</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End Date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June 30, 2024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Casual Rides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1,935,738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Member Rides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3,517,059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Datapoints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70,908,500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bl>
          </a:graphicData>
        </a:graphic>
      </p:graphicFrame>
      <p:pic>
        <p:nvPicPr>
          <p:cNvPr id="4" name="Content Placeholder 3"/>
          <p:cNvPicPr>
            <a:picLocks noGrp="1"/>
          </p:cNvPicPr>
          <p:nvPr>
            <p:ph/>
          </p:nvPr>
        </p:nvPicPr>
        <p:blipFill>
          <a:blip r:embed="rId2" cstate="print"/>
          <a:stretch>
            <a:fillRect/>
          </a:stretch>
        </p:blipFill>
        <p:spPr>
          <a:xfrm>
            <a:off x="5596128" y="1517904"/>
            <a:ext cx="5843016" cy="3227832"/>
          </a:xfrm>
          <a:prstGeom prst="rect">
            <a:avLst/>
          </a:prstGeom>
        </p:spPr>
      </p:pic>
      <p:sp>
        <p:nvSpPr>
          <p:cNvPr id="5" name="Content Placeholder 4"/>
          <p:cNvSpPr>
            <a:spLocks noGrp="1"/>
          </p:cNvSpPr>
          <p:nvPr>
            <p:ph/>
          </p:nvPr>
        </p:nvSpPr>
        <p:spPr>
          <a:xfrm>
            <a:off x="2066544" y="4297680"/>
            <a:ext cx="8631936" cy="2139696"/>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An analysis of Cyclist's ridership was conducted over a time period stretching from July 01, 2023, to June 30, 2024. The assessment observed a sample of 1,935,738 casual rides and 3,517,059 membership rides.
*All data assessed was downloaded from the following website: https://divvy-tripdata.s3.amazonaws.com/index.html. The data has been made available by Motivate International Inc. This is public data that you can use to explore how different customer types are using Cyclistic bikes. No personally identifiable information exists in this data due to data privacy issues.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DOCUMENTATION</a:t>
            </a:r>
            <a:endParaRPr dirty="0"/>
          </a:p>
        </p:txBody>
      </p:sp>
    </p:spTree>
    <p:extLst>
      <p:ext uri="{BB962C8B-B14F-4D97-AF65-F5344CB8AC3E}">
        <p14:creationId xmlns:p14="http://schemas.microsoft.com/office/powerpoint/2010/main" val="2988182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Documentation: Cleaning</a:t>
            </a:r>
          </a:p>
        </p:txBody>
      </p:sp>
      <p:sp>
        <p:nvSpPr>
          <p:cNvPr id="3" name="Content Placeholder 2"/>
          <p:cNvSpPr>
            <a:spLocks noGrp="1"/>
          </p:cNvSpPr>
          <p:nvPr>
            <p:ph/>
          </p:nvPr>
        </p:nvSpPr>
        <p:spPr>
          <a:xfrm>
            <a:off x="502920" y="1728216"/>
            <a:ext cx="10972800" cy="4572000"/>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RStudio was used on a local computer for the entire cleaning process. The initial step involved loading necessary R packages such as data.table, dplyr, and ggplot2. To streamline the process, the script checks for missing packages and installs them as needed.
• All CSV files were located in a specified directory, bike_share_data. In order to ensure data consistency across files, column names and data types from each CSV file were compared through a custom function, get_col_info, which used the fread function from the data.table package to read the first 100 rows of each file. My script then compared these structures against a reference file (the first file in the list) to identify and report any discrepancies in column names or data structures amongst all files.
• To check for files with mismatching structures, a comparison was performed to pinpoint the exact differences, such as missing columns or data type mismatches. This was done by my custom function, print_detailed_diff, which highlighted the specific inconsistencies. Two of my CSV files were flagged for blank cells. I replaced the blank cells with NA, but did this after I combined all my individual CSV files into a single dataset.
• This consolidation was achieved through a loop that read each file, converted it to a data frame for compatibility with `dplyr` functions, and then combined it with the main dataset using bind_rows. The cleaned and combined dataset was then saved in two formats: as a CSV for easy access and as an FST file.
• The last bit of cleaning occurred after calculating the total number of data points within the dataset and before calculating the rest of the descriptive statistics seen in the prior slide. I created a new column `ride_length_minutes`, calculating the duration of each ride in minutes by taking the difference between the `ended_at` and `started_at` timestamps. I filtered out rides with zero or negative durations, counting and printing such instances across different rider types (e.g., 'casual' or 'member'). The dataset is filtered further to exclude these invalid rides for subsequent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Documentation: Manipulation</a:t>
            </a:r>
          </a:p>
        </p:txBody>
      </p:sp>
      <p:sp>
        <p:nvSpPr>
          <p:cNvPr id="3" name="Content Placeholder 2"/>
          <p:cNvSpPr>
            <a:spLocks noGrp="1"/>
          </p:cNvSpPr>
          <p:nvPr>
            <p:ph/>
          </p:nvPr>
        </p:nvSpPr>
        <p:spPr>
          <a:xfrm>
            <a:off x="502920" y="1728216"/>
            <a:ext cx="10972800" cy="3291840"/>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I started my data manipulation by calculating summary statistics by rider type: the mean ride length, maximum ride length in hours, and the mode of ride initiation day. Column names are adjusted for readability, replacing underscores with spaces and capitalizing words. The results are formatted into a styled table using the flextable package (table seen at bottom of page).
• I created a ride_length_minutes histogram (Scott’s) of the data and found the data bunched close to 0 (ie. More shorter than longer rides observed) and slightly influenced by outliers. I then calculated total counts for different ride duration categories (bins) ranging from 30 seconds to over 120 minutes. The summarise function in `dplyr` is used to compute these totals and analyze the data by rider type (`member_casual`), calculating both counts for each duration category. I visualized this data in a side by side bar plot.
• I then manipulated and visualized the data for weekday trends, casual weekend ride counts based on ride lenght, seasonal ride count trends, round count trends in the 2 months with the highers number of casual rides, and finally, trends around the most popular bike stations.
* Powerpoint development and rendering was done through use of the Officer package.</a:t>
            </a:r>
          </a:p>
        </p:txBody>
      </p:sp>
      <p:graphicFrame>
        <p:nvGraphicFramePr>
          <p:cNvPr id="4" name="Table 3"/>
          <p:cNvGraphicFramePr>
            <a:graphicFrameLocks noGrp="1"/>
          </p:cNvGraphicFramePr>
          <p:nvPr/>
        </p:nvGraphicFramePr>
        <p:xfrm>
          <a:off x="3410712" y="4965192"/>
          <a:ext cx="4343400" cy="1051560"/>
        </p:xfrm>
        <a:graphic>
          <a:graphicData uri="http://schemas.openxmlformats.org/drawingml/2006/table">
            <a:tbl>
              <a:tblPr/>
              <a:tblGrid>
                <a:gridCol w="914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Rider Type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Ride Length (Mean)</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Ride Length (Max Hours)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Day of Week (Mode)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Casual</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22</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114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Saturday</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Member</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12</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Wednesday</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ANALYSIS</a:t>
            </a:r>
            <a:endParaRPr dirty="0"/>
          </a:p>
        </p:txBody>
      </p:sp>
    </p:spTree>
    <p:extLst>
      <p:ext uri="{BB962C8B-B14F-4D97-AF65-F5344CB8AC3E}">
        <p14:creationId xmlns:p14="http://schemas.microsoft.com/office/powerpoint/2010/main" val="300405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Analysis: Ride Interval Length</a:t>
            </a:r>
          </a:p>
        </p:txBody>
      </p:sp>
      <p:sp>
        <p:nvSpPr>
          <p:cNvPr id="3" name="Content Placeholder 2"/>
          <p:cNvSpPr>
            <a:spLocks noGrp="1"/>
          </p:cNvSpPr>
          <p:nvPr>
            <p:ph/>
          </p:nvPr>
        </p:nvSpPr>
        <p:spPr>
          <a:xfrm>
            <a:off x="2350008" y="5303520"/>
            <a:ext cx="8293608" cy="1335024"/>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Member riders record the highest number of rides in the 5-10m, 10-20m, and 2-5m ride length ranges.
• Casual riders record the highest number of rides in the 5-10m, 10-20m, and 20-60m ride length ranges.
</a:t>
            </a:r>
          </a:p>
        </p:txBody>
      </p:sp>
      <p:pic>
        <p:nvPicPr>
          <p:cNvPr id="4" name="Content Placeholder 3"/>
          <p:cNvPicPr>
            <a:picLocks noGrp="1"/>
          </p:cNvPicPr>
          <p:nvPr>
            <p:ph/>
          </p:nvPr>
        </p:nvPicPr>
        <p:blipFill>
          <a:blip r:embed="rId2" cstate="print"/>
          <a:stretch>
            <a:fillRect/>
          </a:stretch>
        </p:blipFill>
        <p:spPr>
          <a:xfrm>
            <a:off x="5111496" y="1600200"/>
            <a:ext cx="6400800" cy="3657600"/>
          </a:xfrm>
          <a:prstGeom prst="rect">
            <a:avLst/>
          </a:prstGeom>
        </p:spPr>
      </p:pic>
      <p:graphicFrame>
        <p:nvGraphicFramePr>
          <p:cNvPr id="5" name="Table 4"/>
          <p:cNvGraphicFramePr>
            <a:graphicFrameLocks noGrp="1"/>
          </p:cNvGraphicFramePr>
          <p:nvPr/>
        </p:nvGraphicFramePr>
        <p:xfrm>
          <a:off x="1170432" y="1920240"/>
          <a:ext cx="3200400" cy="2651760"/>
        </p:xfrm>
        <a:graphic>
          <a:graphicData uri="http://schemas.openxmlformats.org/drawingml/2006/table">
            <a:tbl>
              <a:tblPr/>
              <a:tblGrid>
                <a:gridCol w="914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Interval</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Casual Count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Member Count</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5s - 30s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24,870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39,507</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30s - 2m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42,618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104,849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2m - 5m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220,753</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705,314</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5m - 10m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496,316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1,145,129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10m - 20m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569,106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994,528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20m - 60m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464,283</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496,419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6"/>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60m - 120m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87,060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16,678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7"/>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Over 120m</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27,390</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7,286</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Analysis: Weekday</a:t>
            </a:r>
          </a:p>
        </p:txBody>
      </p:sp>
      <p:sp>
        <p:nvSpPr>
          <p:cNvPr id="3" name="Content Placeholder 2"/>
          <p:cNvSpPr>
            <a:spLocks noGrp="1"/>
          </p:cNvSpPr>
          <p:nvPr>
            <p:ph/>
          </p:nvPr>
        </p:nvSpPr>
        <p:spPr>
          <a:xfrm>
            <a:off x="1947672" y="5477256"/>
            <a:ext cx="8293608" cy="1335024"/>
          </a:xfrm>
        </p:spPr>
        <p:txBody>
          <a:bodyPr/>
          <a:lstStyle/>
          <a:p>
            <a:pPr marL="0" marR="0" algn="l">
              <a:lnSpc>
                <a:spcPct val="100000"/>
              </a:lnSpc>
              <a:spcBef>
                <a:spcPts val="0"/>
              </a:spcBef>
              <a:spcAft>
                <a:spcPts val="0"/>
              </a:spcAft>
              <a:buNone/>
            </a:pPr>
            <a:r>
              <a:rPr sz="1200" b="0" i="0" u="none" cap="none">
                <a:solidFill>
                  <a:srgbClr val="000000">
                    <a:alpha val="100000"/>
                  </a:srgbClr>
                </a:solidFill>
                <a:latin typeface="Arial"/>
                <a:cs typeface="Arial"/>
                <a:sym typeface="Arial"/>
              </a:rPr>
              <a:t>• Casual Riders have the highest number of rides on Friday (278,989), Saturday (395,033), &amp; Sunday (336,459).
• Member Riders have the highest number of rides on Tuesday(550,297), Wednesday(566,186), and Thursday(558,780).
</a:t>
            </a:r>
          </a:p>
        </p:txBody>
      </p:sp>
      <p:pic>
        <p:nvPicPr>
          <p:cNvPr id="4" name="Content Placeholder 3"/>
          <p:cNvPicPr>
            <a:picLocks noGrp="1"/>
          </p:cNvPicPr>
          <p:nvPr>
            <p:ph/>
          </p:nvPr>
        </p:nvPicPr>
        <p:blipFill>
          <a:blip r:embed="rId2" cstate="print"/>
          <a:stretch>
            <a:fillRect/>
          </a:stretch>
        </p:blipFill>
        <p:spPr>
          <a:xfrm>
            <a:off x="1472184" y="1773936"/>
            <a:ext cx="9253728" cy="35844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Slide Temps" id="{E779E92C-6765-A94A-95AB-E41B3E8EAAC9}" vid="{ED792BB1-38B3-5A42-A93F-DFDC203B22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1701</Words>
  <Application>Microsoft Macintosh PowerPoint</Application>
  <PresentationFormat>Widescreen</PresentationFormat>
  <Paragraphs>164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DM Sans</vt:lpstr>
      <vt:lpstr>Helvetica</vt:lpstr>
      <vt:lpstr>Work Sans</vt:lpstr>
      <vt:lpstr>Office Theme</vt:lpstr>
      <vt:lpstr>PowerPoint Presentation</vt:lpstr>
      <vt:lpstr>Business Task</vt:lpstr>
      <vt:lpstr>Descriptive Statistics</vt:lpstr>
      <vt:lpstr>DOCUMENTATION</vt:lpstr>
      <vt:lpstr>Documentation: Cleaning</vt:lpstr>
      <vt:lpstr>Documentation: Manipulation</vt:lpstr>
      <vt:lpstr>ANALYSIS</vt:lpstr>
      <vt:lpstr>Analysis: Ride Interval Length</vt:lpstr>
      <vt:lpstr>Analysis: Weekday</vt:lpstr>
      <vt:lpstr>Analysis: Weekend Casual Riders</vt:lpstr>
      <vt:lpstr>Analysis: Seasonal</vt:lpstr>
      <vt:lpstr>Analysis: Popular Routes</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Buron</dc:creator>
  <cp:lastModifiedBy>Daniel Buron</cp:lastModifiedBy>
  <cp:revision>20</cp:revision>
  <dcterms:created xsi:type="dcterms:W3CDTF">2024-06-20T14:47:01Z</dcterms:created>
  <dcterms:modified xsi:type="dcterms:W3CDTF">2024-10-13T15:29:41Z</dcterms:modified>
</cp:coreProperties>
</file>